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9" r:id="rId3"/>
    <p:sldId id="330" r:id="rId4"/>
    <p:sldId id="331" r:id="rId5"/>
    <p:sldId id="332" r:id="rId6"/>
    <p:sldId id="333" r:id="rId7"/>
    <p:sldId id="335" r:id="rId8"/>
    <p:sldId id="334" r:id="rId9"/>
    <p:sldId id="336" r:id="rId10"/>
    <p:sldId id="338" r:id="rId11"/>
    <p:sldId id="337" r:id="rId12"/>
    <p:sldId id="339" r:id="rId13"/>
    <p:sldId id="340" r:id="rId14"/>
    <p:sldId id="341" r:id="rId15"/>
    <p:sldId id="342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D3DB9-1A14-4366-AF8F-CA26B7306615}" v="38" dt="2023-12-02T05:10:0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min\AppData\Roaming\Microsoft\Excel\literature%2520list_select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min\AppData\Roaming\Microsoft\Excel\literature%2520list_select%20(version%201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min\AppData\Roaming\Microsoft\Excel\literature%2520list_select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[literature list_select (version 1).xlsx]Journal!PivotTable1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940308071867417E-2"/>
              <c:y val="-4.89727219179287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942006231927009"/>
                  <c:h val="5.2295922167080788E-2"/>
                </c:manualLayout>
              </c15:layout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4242115971515843E-2"/>
              <c:y val="1.299517267994123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0213631739572738"/>
                  <c:h val="0.17798796216680998"/>
                </c:manualLayout>
              </c15:layout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1715526601520086E-2"/>
              <c:y val="1.67164744991570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398479913137893"/>
                  <c:h val="0.13671539122957868"/>
                </c:manualLayout>
              </c15:layout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0857848794959261E-2"/>
              <c:y val="-1.03181427343078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89902280130293"/>
                  <c:h val="0.17798796216680998"/>
                </c:manualLayout>
              </c15:layout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0480648388006874E-2"/>
              <c:y val="8.9725865092314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0975027144408251"/>
                  <c:h val="5.9174683989952674E-2"/>
                </c:manualLayout>
              </c15:layout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940308071867417E-2"/>
              <c:y val="-4.89727219179287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942006231927009"/>
                  <c:h val="5.2295922167080788E-2"/>
                </c:manualLayout>
              </c15:layout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4242115971515843E-2"/>
              <c:y val="1.299517267994123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0213631739572738"/>
                  <c:h val="0.17798796216680998"/>
                </c:manualLayout>
              </c15:layout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1715526601520086E-2"/>
              <c:y val="1.67164744991570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398479913137893"/>
                  <c:h val="0.13671539122957868"/>
                </c:manualLayout>
              </c15:layout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0857848794959261E-2"/>
              <c:y val="-1.03181427343078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89902280130293"/>
                  <c:h val="0.17798796216680998"/>
                </c:manualLayout>
              </c15:layout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0480648388006874E-2"/>
              <c:y val="8.9725865092314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0975027144408251"/>
                  <c:h val="5.9174683989952674E-2"/>
                </c:manualLayout>
              </c15:layout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1940308071867417E-2"/>
              <c:y val="-4.897272191792878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3942006231927009"/>
                  <c:h val="5.2295922167080788E-2"/>
                </c:manualLayout>
              </c15:layout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4242115971515843E-2"/>
              <c:y val="1.299517267994123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0213631739572738"/>
                  <c:h val="0.17798796216680998"/>
                </c:manualLayout>
              </c15:layout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2.1715526601520086E-2"/>
              <c:y val="1.671647449915708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3398479913137893"/>
                  <c:h val="0.13671539122957868"/>
                </c:manualLayout>
              </c15:layout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0857848794959261E-2"/>
              <c:y val="-1.0318142734307825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3289902280130293"/>
                  <c:h val="0.17798796216680998"/>
                </c:manualLayout>
              </c15:layout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2.0480648388006874E-2"/>
              <c:y val="8.9725865092314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20975027144408251"/>
                  <c:h val="5.9174683989952674E-2"/>
                </c:manualLayout>
              </c15:layout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6083498209722766"/>
          <c:y val="0.12283789547802655"/>
          <c:w val="0.43763843609070741"/>
          <c:h val="0.73980839669331966"/>
        </c:manualLayout>
      </c:layout>
      <c:pieChart>
        <c:varyColors val="1"/>
        <c:ser>
          <c:idx val="0"/>
          <c:order val="0"/>
          <c:tx>
            <c:strRef>
              <c:f>Journal!$B$3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83-47CF-BF76-5B7166E4E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83-47CF-BF76-5B7166E4E9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83-47CF-BF76-5B7166E4E9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83-47CF-BF76-5B7166E4E92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83-47CF-BF76-5B7166E4E92E}"/>
              </c:ext>
            </c:extLst>
          </c:dPt>
          <c:dLbls>
            <c:dLbl>
              <c:idx val="0"/>
              <c:layout>
                <c:manualLayout>
                  <c:x val="-2.1940308071867417E-2"/>
                  <c:y val="-4.8972721917928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42006231927009"/>
                      <c:h val="5.2295922167080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183-47CF-BF76-5B7166E4E92E}"/>
                </c:ext>
              </c:extLst>
            </c:dLbl>
            <c:dLbl>
              <c:idx val="1"/>
              <c:layout>
                <c:manualLayout>
                  <c:x val="1.4242115971515843E-2"/>
                  <c:y val="1.2995172679941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13631739572738"/>
                      <c:h val="0.1779879621668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83-47CF-BF76-5B7166E4E92E}"/>
                </c:ext>
              </c:extLst>
            </c:dLbl>
            <c:dLbl>
              <c:idx val="2"/>
              <c:layout>
                <c:manualLayout>
                  <c:x val="2.1715526601520086E-2"/>
                  <c:y val="1.67164744991570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98479913137893"/>
                      <c:h val="0.13671539122957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183-47CF-BF76-5B7166E4E92E}"/>
                </c:ext>
              </c:extLst>
            </c:dLbl>
            <c:dLbl>
              <c:idx val="3"/>
              <c:layout>
                <c:manualLayout>
                  <c:x val="1.0857848794959261E-2"/>
                  <c:y val="-1.0318142734307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9902280130293"/>
                      <c:h val="0.17798796216680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183-47CF-BF76-5B7166E4E92E}"/>
                </c:ext>
              </c:extLst>
            </c:dLbl>
            <c:dLbl>
              <c:idx val="4"/>
              <c:layout>
                <c:manualLayout>
                  <c:x val="-2.0480648388006874E-2"/>
                  <c:y val="8.9725865092314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75027144408251"/>
                      <c:h val="5.91746839899526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183-47CF-BF76-5B7166E4E9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Journal!$A$4:$A$9</c:f>
              <c:strCache>
                <c:ptCount val="5"/>
                <c:pt idx="0">
                  <c:v>ENERGIES</c:v>
                </c:pt>
                <c:pt idx="1">
                  <c:v>TRANSPORTATION RESEARCH PART D-TRANSPORT AND ENVIRONMENT</c:v>
                </c:pt>
                <c:pt idx="2">
                  <c:v>JOURNAL OF CLEANER PRODUCTION</c:v>
                </c:pt>
                <c:pt idx="3">
                  <c:v>TRANSPORTATION RESEARCH PART A-POLICY AND PRACTICE</c:v>
                </c:pt>
                <c:pt idx="4">
                  <c:v>SUSTAINABILITY</c:v>
                </c:pt>
              </c:strCache>
            </c:strRef>
          </c:cat>
          <c:val>
            <c:numRef>
              <c:f>Journal!$B$4:$B$9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83-47CF-BF76-5B7166E4E92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[literature list_select (version 1).xlsx]Research year!PivotTable2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1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'Research year'!$B$3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6C-45C2-84F9-28BE6A67C3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6C-45C2-84F9-28BE6A67C3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6C-45C2-84F9-28BE6A67C3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6C-45C2-84F9-28BE6A67C3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6C-45C2-84F9-28BE6A67C3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46C-45C2-84F9-28BE6A67C3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46C-45C2-84F9-28BE6A67C3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D46C-45C2-84F9-28BE6A67C30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D46C-45C2-84F9-28BE6A67C30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46C-45C2-84F9-28BE6A67C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'Research year'!$A$4:$A$9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'Research year'!$B$4:$B$9</c:f>
              <c:numCache>
                <c:formatCode>General</c:formatCode>
                <c:ptCount val="5"/>
                <c:pt idx="0">
                  <c:v>5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6C-45C2-84F9-28BE6A67C30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[literature list_select (version 1).xlsx]Sheet2!PivotTable1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01923076923077E-2"/>
              <c:y val="-2.90275761973875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07692307692308E-3"/>
              <c:y val="1.3304152066435986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07692307692308E-3"/>
              <c:y val="1.3304152066435986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01923076923077E-2"/>
              <c:y val="-2.90275761973875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-4.807692307692308E-3"/>
              <c:y val="1.3304152066435986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layout>
            <c:manualLayout>
              <c:x val="1.201923076923077E-2"/>
              <c:y val="-2.9027576197387518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F3-4D02-BF7B-DC4E3A7ED9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F3-4D02-BF7B-DC4E3A7ED9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CF3-4D02-BF7B-DC4E3A7ED9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CF3-4D02-BF7B-DC4E3A7ED9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CF3-4D02-BF7B-DC4E3A7ED9B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CF3-4D02-BF7B-DC4E3A7ED9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CF3-4D02-BF7B-DC4E3A7ED9B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CF3-4D02-BF7B-DC4E3A7ED9B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CF3-4D02-BF7B-DC4E3A7ED9B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CF3-4D02-BF7B-DC4E3A7ED9B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CF3-4D02-BF7B-DC4E3A7ED9B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CF3-4D02-BF7B-DC4E3A7ED9B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F3-4D02-BF7B-DC4E3A7ED9B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CF3-4D02-BF7B-DC4E3A7ED9B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CF3-4D02-BF7B-DC4E3A7ED9B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CF3-4D02-BF7B-DC4E3A7ED9B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CF3-4D02-BF7B-DC4E3A7ED9B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CF3-4D02-BF7B-DC4E3A7ED9B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CF3-4D02-BF7B-DC4E3A7ED9B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2CF3-4D02-BF7B-DC4E3A7ED9B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2CF3-4D02-BF7B-DC4E3A7ED9B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CF3-4D02-BF7B-DC4E3A7ED9BB}"/>
                </c:ext>
              </c:extLst>
            </c:dLbl>
            <c:dLbl>
              <c:idx val="10"/>
              <c:layout>
                <c:manualLayout>
                  <c:x val="-4.807692307692308E-3"/>
                  <c:y val="1.3304152066435986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F3-4D02-BF7B-DC4E3A7ED9BB}"/>
                </c:ext>
              </c:extLst>
            </c:dLbl>
            <c:dLbl>
              <c:idx val="11"/>
              <c:layout>
                <c:manualLayout>
                  <c:x val="1.201923076923077E-2"/>
                  <c:y val="-2.90275761973875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F3-4D02-BF7B-DC4E3A7ED9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Sheet2!$A$4:$A$16</c:f>
              <c:strCache>
                <c:ptCount val="12"/>
                <c:pt idx="0">
                  <c:v>China</c:v>
                </c:pt>
                <c:pt idx="1">
                  <c:v>India</c:v>
                </c:pt>
                <c:pt idx="2">
                  <c:v>Thailand</c:v>
                </c:pt>
                <c:pt idx="3">
                  <c:v>Pakistan</c:v>
                </c:pt>
                <c:pt idx="4">
                  <c:v>Malaysia</c:v>
                </c:pt>
                <c:pt idx="5">
                  <c:v>Ghana</c:v>
                </c:pt>
                <c:pt idx="6">
                  <c:v>Poland</c:v>
                </c:pt>
                <c:pt idx="7">
                  <c:v>Turkey</c:v>
                </c:pt>
                <c:pt idx="8">
                  <c:v>Brazil</c:v>
                </c:pt>
                <c:pt idx="9">
                  <c:v>Vietnam</c:v>
                </c:pt>
                <c:pt idx="10">
                  <c:v>Bahrain</c:v>
                </c:pt>
                <c:pt idx="11">
                  <c:v>Indonesia</c:v>
                </c:pt>
              </c:strCache>
            </c:strRef>
          </c:cat>
          <c:val>
            <c:numRef>
              <c:f>Sheet2!$B$4:$B$16</c:f>
              <c:numCache>
                <c:formatCode>General</c:formatCode>
                <c:ptCount val="12"/>
                <c:pt idx="0">
                  <c:v>20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CF3-4D02-BF7B-DC4E3A7ED9B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BFAD-31A1-91E1-DEED-C59CF877F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1755-A33D-8218-9A3F-5A31D7A02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275F8-6354-B746-F4E5-8613A3AE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2179-1473-513B-C6ED-181B7BDF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A5A91-192C-EA31-95BB-54919086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2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23CE9-03EA-673A-E9B2-70CF5802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37EC3-F95F-2866-A42E-F791A988B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3E1C8-AE7F-CB8C-FF52-022C40F5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E4B2-2775-3389-EA25-5C9E1EFB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7214-AC3D-8782-5834-639D3ADF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C06E21-D40F-B3D2-360A-C7BD6883A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97554-0365-751D-75F1-78906AC1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98B50-633E-61A7-646B-AF8946505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F9AA6-AFC1-923A-8E4B-A0BFF840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E58F-C288-D02C-E1CF-5175334F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3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74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ccent">
            <a:extLst>
              <a:ext uri="{FF2B5EF4-FFF2-40B4-BE49-F238E27FC236}">
                <a16:creationId xmlns:a16="http://schemas.microsoft.com/office/drawing/2014/main" id="{D0364173-A96F-9FE3-06E5-5B39DC86E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5B3A989F-B0F7-1C4A-03E2-92E6DC2AB6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6" name="Block I">
            <a:extLst>
              <a:ext uri="{FF2B5EF4-FFF2-40B4-BE49-F238E27FC236}">
                <a16:creationId xmlns:a16="http://schemas.microsoft.com/office/drawing/2014/main" id="{476E0D61-C12B-4A74-FA1D-11D7952A0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7" name="Footer background">
            <a:extLst>
              <a:ext uri="{FF2B5EF4-FFF2-40B4-BE49-F238E27FC236}">
                <a16:creationId xmlns:a16="http://schemas.microsoft.com/office/drawing/2014/main" id="{0D56C456-94C5-4B92-7452-76C649BE7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epartment/Unit name Placeholder">
            <a:extLst>
              <a:ext uri="{FF2B5EF4-FFF2-40B4-BE49-F238E27FC236}">
                <a16:creationId xmlns:a16="http://schemas.microsoft.com/office/drawing/2014/main" id="{B033ED9C-0B52-487F-8BD5-11759DAF6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8AAFB27-B643-3132-E0CD-89C471BF4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F48C7DE-94AB-9076-4335-F5D9A305B3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0370190" cy="412030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3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1D5C-F036-2CA0-61C9-B44D338F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13E14-EEBE-97EC-7579-2562404CA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28C2F-C710-F9D3-32CA-EA84BE6F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66AC-320B-B221-448E-EB887F4B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8911-9F21-FE17-B998-51C1EDF2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676E-2004-57B0-DE40-73647496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AFC9F-CE82-38EA-3D06-EAA3E7C55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EE83C-F05E-5511-83C3-574C3400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C39BB-04AB-DEB1-0E3F-FE3EE0D3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C0C0-1847-D47B-F2D0-FC9E03F6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7BC7-7E25-E672-B46E-99EEFB60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12620-6124-6ABF-6ECE-0701D1193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218DD-9460-CC4D-7426-4A6F28A4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6FC59-94F8-2142-2AF0-DCD22F5C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F4D38-ADE1-001E-BE6F-72E0632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69FD9-2923-AFEE-D37A-B4E33D5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EF247-4D3D-BF73-1C61-9152114D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B37F2-0A23-8BE2-93C9-6D5192E4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53FE0-466B-DB72-3B63-62E322CD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98A30-B98C-186E-6D26-544B70DD4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DE972-60A1-F651-7DDF-6CF1D07F9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09E07C-C9EA-DB67-5DFD-0D58C9C1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084B3C-C503-16FF-1C92-C0C799B5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C0004-E478-1185-094C-41E5689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F7D9-9233-D21B-48CF-633F8A980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4400A-7FB3-C3AD-8134-43FBF136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9A704C-5008-C5EB-1A09-B7667E0C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D9A51-E7CB-866E-F39F-08D3C684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357CF-4887-5E15-6ED7-B3A6BBA8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0BB03-6B4B-3E27-46AF-9DAEBC12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F2E9B-6577-00F4-FB7A-D2CD58B1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3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8ADCA-B5AC-5A39-7E50-AB910D49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BB35-AEA5-B267-50E7-6367654C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2E522-9713-0C03-BADF-CB1AF19C7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71CE4-05EE-F649-6EFB-FEF4200C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56DEC-8703-7F52-6AAA-BBBAC2CB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DA649-FC63-535E-A2F4-12D6DF96C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5D633-2BD1-9F3E-B831-70B2DA34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4AF98-B823-3DD2-B202-3F34BA685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1B4DB-EC45-F3F8-DB3D-0333A50B1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520D4-C62B-F929-951E-6E9892DBD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CF80D-0C31-B228-42DF-06C04FC0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DBC78-33D9-D0AE-38F6-F8AD75E3B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957AB-A460-CBC5-F8BC-1EB1C4FC4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80B9C-148A-D301-D7B0-A0F561B24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715FA-DD40-93AC-4748-E8CC8DCE0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B8F5-3408-4611-AA55-214BBE9D6212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BA03B-7064-AEE9-3265-4E3A2A6B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F10BB-5969-080B-2FA2-D27247342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1683-8F43-4370-A825-7595BB5F6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7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B1A39FB3-C78F-A53B-E722-F3A5DA18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542" y="1832610"/>
            <a:ext cx="10499355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A Systematic Review: </a:t>
            </a:r>
            <a:r>
              <a:rPr lang="en-US" sz="3200" b="1" dirty="0">
                <a:effectLst/>
                <a:latin typeface="+mn-lt"/>
                <a:ea typeface="Calibri" panose="020F0502020204030204" pitchFamily="34" charset="0"/>
              </a:rPr>
              <a:t>Consumers’ Electric Vehicles Adoption in developing countries from 2018 to 202</a:t>
            </a:r>
            <a:r>
              <a:rPr lang="en-US" sz="3200" b="1" dirty="0">
                <a:effectLst/>
                <a:latin typeface="+mn-lt"/>
                <a:ea typeface="SimSun" panose="02010600030101010101" pitchFamily="2" charset="-122"/>
              </a:rPr>
              <a:t>2</a:t>
            </a:r>
            <a:endParaRPr lang="en-US" sz="3200" b="1" dirty="0">
              <a:latin typeface="+mn-lt"/>
            </a:endParaRP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92D2FF4C-65DA-B068-C7C8-1534818998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b="1" dirty="0"/>
              <a:t>Minyu Ye</a:t>
            </a:r>
          </a:p>
          <a:p>
            <a:pPr algn="ctr"/>
            <a:r>
              <a:rPr lang="en-US" sz="2000" b="1" dirty="0"/>
              <a:t>2023/12/04</a:t>
            </a:r>
          </a:p>
        </p:txBody>
      </p:sp>
      <p:sp>
        <p:nvSpPr>
          <p:cNvPr id="5" name="Department/Unit name Placeholder">
            <a:extLst>
              <a:ext uri="{FF2B5EF4-FFF2-40B4-BE49-F238E27FC236}">
                <a16:creationId xmlns:a16="http://schemas.microsoft.com/office/drawing/2014/main" id="{1E60FFE2-1723-284E-5CD9-847C3FB00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3FC6F3E5-DE31-3630-2EFE-626FCAB8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7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Result: Systematic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9F1D98-2AD6-03CD-1AEB-C941153F4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81115"/>
              </p:ext>
            </p:extLst>
          </p:nvPr>
        </p:nvGraphicFramePr>
        <p:xfrm>
          <a:off x="838200" y="1902443"/>
          <a:ext cx="10515600" cy="381716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88007">
                  <a:extLst>
                    <a:ext uri="{9D8B030D-6E8A-4147-A177-3AD203B41FA5}">
                      <a16:colId xmlns:a16="http://schemas.microsoft.com/office/drawing/2014/main" val="3967613401"/>
                    </a:ext>
                  </a:extLst>
                </a:gridCol>
                <a:gridCol w="8027593">
                  <a:extLst>
                    <a:ext uri="{9D8B030D-6E8A-4147-A177-3AD203B41FA5}">
                      <a16:colId xmlns:a16="http://schemas.microsoft.com/office/drawing/2014/main" val="3772701497"/>
                    </a:ext>
                  </a:extLst>
                </a:gridCol>
              </a:tblGrid>
              <a:tr h="4240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Category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Details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extLst>
                  <a:ext uri="{0D108BD9-81ED-4DB2-BD59-A6C34878D82A}">
                    <a16:rowId xmlns:a16="http://schemas.microsoft.com/office/drawing/2014/main" val="1385637212"/>
                  </a:ext>
                </a:extLst>
              </a:tr>
              <a:tr h="2691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Economics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kern="100" dirty="0">
                          <a:effectLst/>
                        </a:rPr>
                        <a:t>Price: </a:t>
                      </a:r>
                      <a:r>
                        <a:rPr lang="en-US" sz="1400" kern="100" dirty="0">
                          <a:effectLst/>
                        </a:rPr>
                        <a:t>The price of EVs compared to traditional cars is a significant factor influencing adoption intentions.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kern="100" dirty="0">
                          <a:effectLst/>
                        </a:rPr>
                        <a:t>Government Policies: </a:t>
                      </a:r>
                      <a:r>
                        <a:rPr lang="en-US" sz="1400" kern="100" dirty="0">
                          <a:effectLst/>
                        </a:rPr>
                        <a:t>Incentives such as subsidies, tax benefits, and infrastructure development initiatives can positively impact the adoption of EVs.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kern="100" dirty="0">
                          <a:effectLst/>
                        </a:rPr>
                        <a:t>Financial motivations: </a:t>
                      </a:r>
                      <a:r>
                        <a:rPr lang="en-US" sz="1400" kern="100" dirty="0">
                          <a:effectLst/>
                        </a:rPr>
                        <a:t>Factors such as purchase price, fuel cost, maintenance cost, and overall cost are important determinants of people’s preference for EVs.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830536"/>
                  </a:ext>
                </a:extLst>
              </a:tr>
              <a:tr h="701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Infrastructure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b="1" kern="100" dirty="0">
                          <a:effectLst/>
                        </a:rPr>
                        <a:t>Availability of charging facility: </a:t>
                      </a:r>
                      <a:r>
                        <a:rPr lang="en-US" sz="1400" kern="100" dirty="0">
                          <a:effectLst/>
                        </a:rPr>
                        <a:t>The accessibility and availability of charging infrastructure for EVs.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0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98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Result: Systematic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2E6981-02DA-95E1-05A3-31115A25F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15964"/>
              </p:ext>
            </p:extLst>
          </p:nvPr>
        </p:nvGraphicFramePr>
        <p:xfrm>
          <a:off x="699667" y="1467623"/>
          <a:ext cx="10792665" cy="46449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9707">
                  <a:extLst>
                    <a:ext uri="{9D8B030D-6E8A-4147-A177-3AD203B41FA5}">
                      <a16:colId xmlns:a16="http://schemas.microsoft.com/office/drawing/2014/main" val="2372559338"/>
                    </a:ext>
                  </a:extLst>
                </a:gridCol>
                <a:gridCol w="8602958">
                  <a:extLst>
                    <a:ext uri="{9D8B030D-6E8A-4147-A177-3AD203B41FA5}">
                      <a16:colId xmlns:a16="http://schemas.microsoft.com/office/drawing/2014/main" val="1104396079"/>
                    </a:ext>
                  </a:extLst>
                </a:gridCol>
              </a:tblGrid>
              <a:tr h="427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Category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Details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extLst>
                  <a:ext uri="{0D108BD9-81ED-4DB2-BD59-A6C34878D82A}">
                    <a16:rowId xmlns:a16="http://schemas.microsoft.com/office/drawing/2014/main" val="1755938789"/>
                  </a:ext>
                </a:extLst>
              </a:tr>
              <a:tr h="1702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Technical features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Vehicle performance barriers: </a:t>
                      </a:r>
                      <a:r>
                        <a:rPr lang="en-US" sz="1050" kern="100" dirty="0">
                          <a:effectLst/>
                        </a:rPr>
                        <a:t>Consumers are concerned about the maximum range offered by EVs in a single charge and the lengthy charging times.</a:t>
                      </a:r>
                    </a:p>
                    <a:p>
                      <a:pPr marL="742950" marR="0" lvl="1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050" kern="100" dirty="0">
                          <a:effectLst/>
                        </a:rPr>
                        <a:t>Range anxiety, or the fear of running out of charge during long journeys, is a significant factor.</a:t>
                      </a:r>
                    </a:p>
                    <a:p>
                      <a:pPr marL="742950" marR="0" lvl="1" indent="-28575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050" kern="100" dirty="0">
                          <a:effectLst/>
                        </a:rPr>
                        <a:t>The lengthy charging time and the inconvenience of recharging facilities at home and along highways also contribute to the performance barriers.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Technological factors: </a:t>
                      </a:r>
                      <a:r>
                        <a:rPr lang="en-US" sz="1050" kern="100" dirty="0">
                          <a:effectLst/>
                        </a:rPr>
                        <a:t>These include driving range, charging time, noise, acceleration, CO2 emissions, functionality, reliability, safety, and image of EVs.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extLst>
                  <a:ext uri="{0D108BD9-81ED-4DB2-BD59-A6C34878D82A}">
                    <a16:rowId xmlns:a16="http://schemas.microsoft.com/office/drawing/2014/main" val="2955620896"/>
                  </a:ext>
                </a:extLst>
              </a:tr>
              <a:tr h="2479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Individual features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Societal influence: </a:t>
                      </a:r>
                      <a:r>
                        <a:rPr lang="en-US" sz="1050" kern="100" dirty="0">
                          <a:effectLst/>
                        </a:rPr>
                        <a:t>The influence of peers, family, and society plays a role in consumers’ consideration of the environment when purchasing an EV. Social responsibility and the opinions of people close to them influence their decision.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Age:</a:t>
                      </a:r>
                      <a:r>
                        <a:rPr lang="en-US" sz="1050" kern="100" dirty="0">
                          <a:effectLst/>
                        </a:rPr>
                        <a:t> Younger age groups are more interested in adopting EVs compared to older age groups.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Mode of transportation: </a:t>
                      </a:r>
                      <a:r>
                        <a:rPr lang="en-US" sz="1050" kern="100" dirty="0">
                          <a:effectLst/>
                        </a:rPr>
                        <a:t>Personal car users were found to have lower intentions to adopt EVs compared to users of other modes of transportation, such as public transport and pedestrians.</a:t>
                      </a:r>
                    </a:p>
                    <a:p>
                      <a:pPr marL="342900" marR="0" lvl="0" indent="-34290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50" b="1" kern="100" dirty="0">
                          <a:effectLst/>
                        </a:rPr>
                        <a:t>Socio-demographic factors: </a:t>
                      </a:r>
                      <a:r>
                        <a:rPr lang="en-US" sz="1050" kern="100" dirty="0">
                          <a:effectLst/>
                        </a:rPr>
                        <a:t>Socio-demographic factors such as income and employment status were found to influence EV preferences. For example, part-time workers and high-income individuals were more likely to support BEVs, while individuals living in apartments were more likely to support FCEVs.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extLst>
                  <a:ext uri="{0D108BD9-81ED-4DB2-BD59-A6C34878D82A}">
                    <a16:rowId xmlns:a16="http://schemas.microsoft.com/office/drawing/2014/main" val="338947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6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95749"/>
            <a:ext cx="11039428" cy="4120309"/>
          </a:xfrm>
        </p:spPr>
        <p:txBody>
          <a:bodyPr>
            <a:normAutofit fontScale="92500" lnSpcReduction="10000"/>
          </a:bodyPr>
          <a:lstStyle/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a typeface="SimSun" panose="02010600030101010101" pitchFamily="2" charset="-122"/>
                <a:cs typeface="Times New Roman" panose="02020603050405020304" pitchFamily="18" charset="0"/>
              </a:rPr>
              <a:t>This review p</a:t>
            </a:r>
            <a:r>
              <a:rPr lang="en-US" sz="18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rovided an examination of the factors influencing consumers’ electric vehicle (EV) adoption in developing countries from 2018 to 2022</a:t>
            </a:r>
            <a:r>
              <a:rPr lang="en-US" sz="1800" kern="100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intricate interplay of </a:t>
            </a:r>
            <a:r>
              <a:rPr lang="en-US" sz="1800" b="1" u="sng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behavioral, economic, infrastructural, technical, and individual features</a:t>
            </a:r>
            <a:r>
              <a:rPr lang="en-US" sz="1800" b="1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shapes the decision-making process of consumers in adopting electric vehicles.</a:t>
            </a: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kern="1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100" dirty="0">
                <a:ea typeface="SimSun" panose="02010600030101010101" pitchFamily="2" charset="-122"/>
                <a:cs typeface="Times New Roman" panose="02020603050405020304" pitchFamily="18" charset="0"/>
              </a:rPr>
              <a:t>Policymakers, industry stakeholders, and researchers can collaborate to formulate comprehensive strategies that address the nuanced interplay of different factors.</a:t>
            </a:r>
          </a:p>
        </p:txBody>
      </p:sp>
    </p:spTree>
    <p:extLst>
      <p:ext uri="{BB962C8B-B14F-4D97-AF65-F5344CB8AC3E}">
        <p14:creationId xmlns:p14="http://schemas.microsoft.com/office/powerpoint/2010/main" val="300099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535785"/>
            <a:ext cx="10701337" cy="4752402"/>
          </a:xfrm>
        </p:spPr>
        <p:txBody>
          <a:bodyPr>
            <a:normAutofit/>
          </a:bodyPr>
          <a:lstStyle/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Asadi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S.,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Nilashi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M., Samad, S., Abdullah, R., Mahmoud, M.,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Alkinani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M. H., &amp;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Yadegaridehkordi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E. (2021). Factors impacting consumers’ intention toward adoption of electric vehicles in Malaysia.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Journal of Cleaner Production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282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124474. https://doi.org/10.1016/j.jclepro.2020.124474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Ackaah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W., Kanton, A. T., &amp; Osei, K. K. (2021). Factors influencing consumers’ intentions to purchase electric vehicles in Ghana.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Transportation Letters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(9), 1031–1042. https://doi.org/10.1080/19427867.2021.1990828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Krishnan, V. V., &amp; Koshy, B. I. (2021). Evaluating the factors influencing purchase intention of electric vehicles in households owning conventional vehicles.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Case Studies on Transport Policy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9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(3), 1122–1129. https://doi.org/10.1016/j.cstp.2021.05.013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Dong, X., Zhang, B., Wang, B., &amp; Wang, Z. (2020). Urban households’ purchase intentions for pure electric vehicles under subsidy contexts in China: Do cost factors matter?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Transportation Research Part A: Policy and Practice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135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183–197. https://doi.org/10.1016/j.tra.2020.03.012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Jayasingh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S., Girija, T., &amp;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Arunkumar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S. (2021). Factors influencing consumers’ purchase intention towards electric two-wheelers.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(22), 12851. https://doi.org/10.3390/su132212851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Huang, X., &amp; Ge, J. (2019). Electric Vehicle Development in Beijing: An analysis of consumer purchase intention.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Journal of Cleaner Production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216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361–372. https://doi.org/10.1016/j.jclepro.2019.01.231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Zhang, J., Xu, S., He, Z., Li, C., &amp; Meng, X. (2022). Factors influencing adoption intention for electric vehicles under a subsidy deduction: From different city-level perspectives.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(10), 5777. https://doi.org/10.3390/su14105777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Joshi, N., Malhotra, M., &amp; Singh, J. (2022). Assessing adoption intention of electric vehicles in India: The mediating role of government policies.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European Journal of Transport and Infrastructure Research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22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(1). https://doi.org/10.18757/ejtir.2022.22.1.5973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Jiang, Q., Wei, W., Guan, X., &amp; Yang, D. (2021). What increases consumers’ purchase intention of battery electric vehicles from Chinese electric vehicle start-ups? taking Nio as an example.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World Electric Vehicle Journal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(2), 71. https://doi.org/10.3390/wevj12020071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Ye, F., Kang, W., Li, L., &amp; Wang, Z. (2021). Why do consumers choose to buy electric vehicles? A paired data analysis of purchase intention configurations.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Transportation Research Part A: Policy and Practice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147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14–27. https://doi.org/10.1016/j.tra.2021.02.014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He, Z., Zhou, Y., Wang, J., Shen, W., Li, W., &amp; Lu, W. (2022). Influence of emotion on purchase intention of electric vehicles: A Comparative Study of consumers with different income levels.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Current Psychology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42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(25), 21704–21719. https://doi.org/10.1007/s12144-022-03253-1 </a:t>
            </a:r>
          </a:p>
          <a:p>
            <a:pPr marL="35687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Wei, W., Cao, M., Jiang, Q., Ou, S.-J., &amp; Zou, H. (2020). What influences Chinese consumers’ adoption of battery electric vehicles? A preliminary study based on factor analysis.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Energies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(5), 1057. https://doi.org/10.3390/en13051057 </a:t>
            </a:r>
          </a:p>
          <a:p>
            <a:pPr marL="35687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Gunawan, I., Redi, A. A.,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Santosa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A. A.,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Maghfiroh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M. F.,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Pandyaswargo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A. H., &amp; Kurniawan, A. C. (2022). Determinants of customer intentions to use electric vehicle in Indonesia: An integrated model analysis.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(4), 1972. https://doi.org/10.3390/su14041972 </a:t>
            </a:r>
          </a:p>
        </p:txBody>
      </p:sp>
    </p:spTree>
    <p:extLst>
      <p:ext uri="{BB962C8B-B14F-4D97-AF65-F5344CB8AC3E}">
        <p14:creationId xmlns:p14="http://schemas.microsoft.com/office/powerpoint/2010/main" val="401261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2" y="1467623"/>
            <a:ext cx="11039865" cy="4448435"/>
          </a:xfrm>
        </p:spPr>
        <p:txBody>
          <a:bodyPr>
            <a:noAutofit/>
          </a:bodyPr>
          <a:lstStyle/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Wang, X.-W., Cao, Y.-M., &amp; Zhang, N. (2021). The influences of incentive policy perceptions and consumer social attributes on Battery Electric Vehicle Purchase Intentions.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Energy Policy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151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112163. https://doi.org/10.1016/j.enpol.2021.112163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Lee, J., Baig, F.,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Talpur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M. A., &amp; Shaikh, S. (2021). Public intentions to purchase electric vehicles in Pakistan.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(10), 5523. https://doi.org/10.3390/su13105523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Yeğin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T., &amp; Ikram, M. (2022). Analysis of consumers’ Electric Vehicle Purchase Intentions: An expansion of the theory of planned behavior.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(19), 12091. https://doi.org/10.3390/su141912091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Liao, Y. (2021). Intention of consumers to adopt electric vehicle in the post-subsidy era: Evidence from China.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International Journal of Sustainable Transportation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16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(7), 647–659. https://doi.org/10.1080/15568318.2021.1918297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Sun, K. K., He, S. Y., &amp;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Thøgersen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J. (2022). The purchase intention of electric vehicles in Hong Kong, a high-density Asian context, and main differences from a Nordic context.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 Policy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128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98–112. https://doi.org/10.1016/j.tranpol.2022.09.009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K V, S., Michael, L. K.,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Hungund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S. S., &amp; Fernandes, M. (2022). Factors influencing adoption of electric vehicles - a case in India.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Cogent Engineering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9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(1). https://doi.org/10.1080/23311916.2022.2085375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Yang, C., Tu, J.-C., &amp; Jiang, Q. (2020). The influential factors of consumers’ sustainable consumption: A case on electric vehicles in China.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12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(8), 3496. https://doi.org/10.3390/su12083496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Hoang, T. T., Pham, T. H., &amp; Vu, T. M. (2022). Examining customer purchase decision towards battery electric vehicles in Vietnam market: A combination of self-interested and pro-environmental approach.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Cogent Business &amp;amp; Management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9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(1). https://doi.org/10.1080/23311975.2022.2141671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Dutta, B., &amp; Hwang, H.-G. (2021). Consumers purchase intentions of Green Electric Vehicles: The influence of consumers technological and environmental considerations.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(21), 12025. https://doi.org/10.3390/su132112025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>
                <a:effectLst/>
                <a:ea typeface="Times New Roman" panose="02020603050405020304" pitchFamily="18" charset="0"/>
              </a:rPr>
              <a:t>Zheng, S., Liu, H., Guan, W., Yang, Y., Li, J., Fahad, S., &amp; Li, B. (2022). Identifying intention-based factors influencing consumers’ willingness to pay for electric vehicles: A sustainable consumption paradigm.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(24), 16831. https://doi.org/10.3390/su142416831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Sovacool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B. K.,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Abrahamse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W., Zhang, L., &amp; Ren, J. (2019). Pleasure or profit? surveying the purchasing intentions of potential electric vehicle adopters in China.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Transportation Research Part A: Policy and Practice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124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69–81. https://doi.org/10.1016/j.tra.2019.03.002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Manutworakit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P., &amp;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Choocharukul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K. (2022). Factors influencing battery electric vehicle adoption in Thailand—expanding the unified theory of acceptance and use of technology’s variables.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(14), 8482. https://doi.org/10.3390/su14148482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Buranelli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 de Oliveira, M., Moretti Ribeiro da Silva, H.,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Jugend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D., De Camargo </a:t>
            </a:r>
            <a:r>
              <a:rPr lang="en-US" sz="1000" dirty="0" err="1">
                <a:effectLst/>
                <a:ea typeface="Times New Roman" panose="02020603050405020304" pitchFamily="18" charset="0"/>
              </a:rPr>
              <a:t>Fiorini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P., &amp; Paro, C. E. (2022). Factors influencing the intention to use electric cars in Brazil.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Transportation Research Part A: Policy and Practice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155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418–433. https://doi.org/10.1016/j.tra.2021.11.018 </a:t>
            </a:r>
          </a:p>
          <a:p>
            <a:pPr marL="35687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000" dirty="0" err="1">
                <a:effectLst/>
                <a:ea typeface="Times New Roman" panose="02020603050405020304" pitchFamily="18" charset="0"/>
              </a:rPr>
              <a:t>Zhuge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C., &amp; Shao, C. (2019). Investigating the factors influencing the uptake of electric vehicles in Beijing, China: Statistical and spatial perspectives.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Journal of Cleaner Production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000" i="1" dirty="0">
                <a:effectLst/>
                <a:ea typeface="Times New Roman" panose="02020603050405020304" pitchFamily="18" charset="0"/>
              </a:rPr>
              <a:t>213</a:t>
            </a:r>
            <a:r>
              <a:rPr lang="en-US" sz="1000" dirty="0">
                <a:effectLst/>
                <a:ea typeface="Times New Roman" panose="02020603050405020304" pitchFamily="18" charset="0"/>
              </a:rPr>
              <a:t>, 199–216. https://doi.org/10.1016/j.jclepro.2018.12.099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4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1705807"/>
            <a:ext cx="10701337" cy="4874389"/>
          </a:xfrm>
        </p:spPr>
        <p:txBody>
          <a:bodyPr>
            <a:normAutofit fontScale="62500" lnSpcReduction="20000"/>
          </a:bodyPr>
          <a:lstStyle/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Tu, J.-C., &amp; Yang, C. (2019). Key factors influencing consumers’ purchase of Electric Vehicles.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11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(14), 3863. https://doi.org/10.3390/su11143863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Huang, X., Lin, Y., Lim, M. K., Tseng, M.-L., &amp; Zhou, F. (2021). The influence of knowledge management on adoption intention of electric vehicles: Perspective on Technological Knowledge.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Industrial Management &amp;amp; Data Systems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121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(7), 1481–1495. https://doi.org/10.1108/imds-07-2020-0411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Verma, M., Verma, A., &amp; Khan, M. (2020). Factors influencing the adoption of electric vehicles in Bengaluru.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Transportation in Developing Economies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(2). https://doi.org/10.1007/s40890-020-0100-x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Jain, N. K., Bhaskar, K., &amp; Jain, S. (2022). What drives adoption intention of electric vehicles in India? an integrated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utaut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model with environmental concerns, perceived risk and government support.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Research in Transportation Business &amp;amp; Management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42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100730. https://doi.org/10.1016/j.rtbm.2021.100730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Sobiech-Grabka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K.,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Stankowska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A., &amp;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Jerzak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K. (2022). Determinants of electric cars purchase intention in Poland: Personal attitudes v. economic arguments.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Energies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15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(9), 3078. https://doi.org/10.3390/en15093078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Li, L., Wang, Z., &amp; Wang, Q. (2020). Do policy mix characteristics matter for electric vehicle adoption? A survey-based exploration.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Transportation Research Part D: Transport and Environment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87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102488. https://doi.org/10.1016/j.trd.2020.102488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Chaudhary, P., &amp; Kate, N. (2023). The coalescence effect: Understanding the impact of customer value proposition, perceived benefits and climate change sensitivities on electric vehicle adoption in India.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Business Strategy &amp;amp; Development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https://doi.org/10.1002/bsd2.282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Chhikara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R., Garg, R., Chhabra, S.,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Karnatak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U., &amp; Agrawal, G. (2021). Factors affecting adoption of electric vehicles in India: An exploratory study.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Transportation Research Part D: Transport and Environment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100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103084. https://doi.org/10.1016/j.trd.2021.103084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Ali, I., &amp; Naushad, M. (2022). Insights on electric vehicle adoption: Does attitude play a mediating role?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Innovative Marketing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18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(1), 104–116. https://doi.org/10.21511/im.18(1).2022.09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Shankar, A., &amp; Kumari, P. (2019). Exploring the enablers and inhibitors of electric vehicle adoption intention from sellers’ perspective in India: A view of the dual‐factor model.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International Journal of Nonprofit and Voluntary Sector Marketing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24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(4). https://doi.org/10.1002/nvsm.1662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Liu, R., Ding, Z., Jiang, X., Sun, J., Jiang, Y., &amp;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Qiang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W. (2020). How does experience impact the adoption willingness of battery electric vehicles? the role of psychological factors.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Environmental Science and Pollution Research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27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(20), 25230–25247. https://doi.org/10.1007/s11356-020-08834-w </a:t>
            </a:r>
          </a:p>
          <a:p>
            <a:pPr marL="356870" marR="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ea typeface="Times New Roman" panose="02020603050405020304" pitchFamily="18" charset="0"/>
              </a:rPr>
              <a:t>Shareeda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A., Al-Hashimi, M., &amp; Hamdan, A. (2021). Smart Cities and Electric Vehicles Adoption in Bahrain.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Journal of Decision Systems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30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(2–3), 321–343. https://doi.org/10.1080/12460125.2021.1911024 </a:t>
            </a:r>
          </a:p>
          <a:p>
            <a:pPr marL="356870" indent="-356870" algn="just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ea typeface="Times New Roman" panose="02020603050405020304" pitchFamily="18" charset="0"/>
              </a:rPr>
              <a:t>Xia, Z., Wu, D., &amp; Zhang, L. (2022). Economic, functional, and social factors influencing electric vehicles’ adoption: An empirical study based on the diffusion of innovation theory.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Sustainability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14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(10), 6283. https://doi.org/10.3390/</a:t>
            </a:r>
            <a:r>
              <a:rPr lang="en-US" sz="1800">
                <a:effectLst/>
                <a:ea typeface="Times New Roman" panose="02020603050405020304" pitchFamily="18" charset="0"/>
              </a:rPr>
              <a:t>su14106283 </a:t>
            </a: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8E2BC13-342F-A5DB-333F-459BC157B5C7}"/>
              </a:ext>
            </a:extLst>
          </p:cNvPr>
          <p:cNvSpPr txBox="1">
            <a:spLocks/>
          </p:cNvSpPr>
          <p:nvPr/>
        </p:nvSpPr>
        <p:spPr>
          <a:xfrm>
            <a:off x="6008562" y="-1339833"/>
            <a:ext cx="6183438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200" b="1" dirty="0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CA2B8-5BAA-D73A-C472-222516A4A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3" r="12650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5C30F-2196-2B1A-65AF-A83030A5C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3" y="3052115"/>
            <a:ext cx="6128120" cy="380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E6B7D6-B3B9-58AD-F09C-F419FD7A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17" y="1279502"/>
            <a:ext cx="5236383" cy="458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F85C4D-666D-58E9-1C62-893254D2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08" y="1696702"/>
            <a:ext cx="8057892" cy="3881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53713-D23E-469D-070B-A7B7EA3872E6}"/>
              </a:ext>
            </a:extLst>
          </p:cNvPr>
          <p:cNvSpPr txBox="1"/>
          <p:nvPr/>
        </p:nvSpPr>
        <p:spPr>
          <a:xfrm>
            <a:off x="777898" y="5864659"/>
            <a:ext cx="5570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/>
              <a:t>Source: https://www.statista.com/chart/28211/electric-vehicles-revenue-projections/</a:t>
            </a:r>
          </a:p>
          <a:p>
            <a:r>
              <a:rPr lang="en-US" sz="1000" i="1" dirty="0"/>
              <a:t>https://theicct.org/publication/global-ev-update-2021-jun22/</a:t>
            </a:r>
          </a:p>
        </p:txBody>
      </p:sp>
    </p:spTree>
    <p:extLst>
      <p:ext uri="{BB962C8B-B14F-4D97-AF65-F5344CB8AC3E}">
        <p14:creationId xmlns:p14="http://schemas.microsoft.com/office/powerpoint/2010/main" val="2035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b="1" dirty="0"/>
              <a:t>Research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CADC-079A-7C4A-4D39-55D6375894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SimSun" panose="02010600030101010101" pitchFamily="2" charset="-122"/>
              </a:rPr>
              <a:t>The adoption of electric vehicles is a complex process influenced by a multitude of interconnected factors that span </a:t>
            </a:r>
            <a:r>
              <a:rPr lang="en-US" sz="1800" b="1" dirty="0">
                <a:effectLst/>
                <a:ea typeface="SimSun" panose="02010600030101010101" pitchFamily="2" charset="-122"/>
              </a:rPr>
              <a:t>economic, social, technological, and environmental</a:t>
            </a:r>
            <a:r>
              <a:rPr lang="en-US" sz="1800" dirty="0">
                <a:effectLst/>
                <a:ea typeface="SimSun" panose="02010600030101010101" pitchFamily="2" charset="-122"/>
              </a:rPr>
              <a:t> dimensions.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SimSun" panose="02010600030101010101" pitchFamily="2" charset="-122"/>
              </a:rPr>
              <a:t>Understanding the dynamics of </a:t>
            </a:r>
            <a:r>
              <a:rPr lang="en-US" sz="1800" b="1" dirty="0">
                <a:effectLst/>
                <a:ea typeface="SimSun" panose="02010600030101010101" pitchFamily="2" charset="-122"/>
              </a:rPr>
              <a:t>EV adoption in developing countries </a:t>
            </a:r>
            <a:r>
              <a:rPr lang="en-US" sz="1800" dirty="0">
                <a:effectLst/>
                <a:ea typeface="SimSun" panose="02010600030101010101" pitchFamily="2" charset="-122"/>
              </a:rPr>
              <a:t>is particularly critical, given the unique challenges and opportunities </a:t>
            </a:r>
            <a:r>
              <a:rPr lang="en-US" altLang="zh-CN" sz="1800" dirty="0">
                <a:effectLst/>
                <a:ea typeface="SimSun" panose="02010600030101010101" pitchFamily="2" charset="-122"/>
              </a:rPr>
              <a:t>most</a:t>
            </a:r>
            <a:r>
              <a:rPr lang="en-US" sz="1800" dirty="0">
                <a:effectLst/>
                <a:ea typeface="SimSun" panose="02010600030101010101" pitchFamily="2" charset="-122"/>
              </a:rPr>
              <a:t> nations face.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ea typeface="SimSun" panose="02010600030101010101" pitchFamily="2" charset="-122"/>
              </a:rPr>
              <a:t>The years </a:t>
            </a:r>
            <a:r>
              <a:rPr lang="en-US" sz="1800" b="1" dirty="0">
                <a:ea typeface="SimSun" panose="02010600030101010101" pitchFamily="2" charset="-122"/>
              </a:rPr>
              <a:t>2018 to 2022 </a:t>
            </a:r>
            <a:r>
              <a:rPr lang="en-US" sz="1800" dirty="0">
                <a:ea typeface="SimSun" panose="02010600030101010101" pitchFamily="2" charset="-122"/>
              </a:rPr>
              <a:t>represent a period of rapid advancements in electric vehicle technology and a growing awareness of environmental issues.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50E69-D9D6-AF3A-847E-F5344F3B247F}"/>
              </a:ext>
            </a:extLst>
          </p:cNvPr>
          <p:cNvSpPr txBox="1"/>
          <p:nvPr/>
        </p:nvSpPr>
        <p:spPr>
          <a:xfrm>
            <a:off x="508181" y="5451187"/>
            <a:ext cx="11490852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chemeClr val="tx2"/>
                </a:solidFill>
                <a:highlight>
                  <a:srgbClr val="FFFF00"/>
                </a:highlight>
                <a:ea typeface="SimSun" panose="02010600030101010101" pitchFamily="2" charset="-122"/>
              </a:rPr>
              <a:t>What are the factors that influence consumers’ electric vehicle adoption in developing countries from 2018 to 2022?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010B199-FAA7-D135-DA8F-55E2B4D954DA}"/>
              </a:ext>
            </a:extLst>
          </p:cNvPr>
          <p:cNvSpPr/>
          <p:nvPr/>
        </p:nvSpPr>
        <p:spPr>
          <a:xfrm>
            <a:off x="5488902" y="4906239"/>
            <a:ext cx="348656" cy="5449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Method: Search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flowchart of a diagram&#10;&#10;Description automatically generated">
            <a:extLst>
              <a:ext uri="{FF2B5EF4-FFF2-40B4-BE49-F238E27FC236}">
                <a16:creationId xmlns:a16="http://schemas.microsoft.com/office/drawing/2014/main" id="{76409403-AEC6-CDD8-9EE3-C035EBCB7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105" y="1107803"/>
            <a:ext cx="5131789" cy="4642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2AACB-63E5-EDB3-7FC1-746070B9FC86}"/>
              </a:ext>
            </a:extLst>
          </p:cNvPr>
          <p:cNvSpPr txBox="1"/>
          <p:nvPr/>
        </p:nvSpPr>
        <p:spPr>
          <a:xfrm>
            <a:off x="3048548" y="5689338"/>
            <a:ext cx="6094902" cy="409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Fig. 1 Flow of references processed in the systematic review</a:t>
            </a:r>
            <a:endParaRPr lang="en-U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9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FCC384C-37A2-5B33-B79E-71C4EB315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344135"/>
              </p:ext>
            </p:extLst>
          </p:nvPr>
        </p:nvGraphicFramePr>
        <p:xfrm>
          <a:off x="6410960" y="1818640"/>
          <a:ext cx="5781040" cy="322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Study inclusion and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8D8296-407D-9A13-612E-8FC5917D3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94325"/>
              </p:ext>
            </p:extLst>
          </p:nvPr>
        </p:nvGraphicFramePr>
        <p:xfrm>
          <a:off x="756518" y="1414359"/>
          <a:ext cx="5787582" cy="536455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31927">
                  <a:extLst>
                    <a:ext uri="{9D8B030D-6E8A-4147-A177-3AD203B41FA5}">
                      <a16:colId xmlns:a16="http://schemas.microsoft.com/office/drawing/2014/main" val="2689676713"/>
                    </a:ext>
                  </a:extLst>
                </a:gridCol>
                <a:gridCol w="1055655">
                  <a:extLst>
                    <a:ext uri="{9D8B030D-6E8A-4147-A177-3AD203B41FA5}">
                      <a16:colId xmlns:a16="http://schemas.microsoft.com/office/drawing/2014/main" val="3905877569"/>
                    </a:ext>
                  </a:extLst>
                </a:gridCol>
              </a:tblGrid>
              <a:tr h="269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Journal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effectLst/>
                        </a:rPr>
                        <a:t>Count of Article</a:t>
                      </a:r>
                      <a:endParaRPr lang="en-US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363566116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SUSTAINABILITY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11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757524236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TRANSPORTATION RESEARCH PART A-POLICY AND PRACTICE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4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2723997085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JOURNAL OF CLEANER PRODUCTION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3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352086196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ENERGIES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2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211720042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TRANSPORTATION RESEARCH PART D-TRANSPORT AND ENVIRONMENT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2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483617778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INTERNATIONAL JOURNAL OF SUSTAINABLE TRANSPORTATION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1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523647138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CASE STUDIES ON TRANSPORT POLICY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474350080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JOURNAL OF DECISION SYSTEMS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2342485988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ENERGY POLICY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095880351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TRANSPORTATION IN DEVELOPING ECONOMIES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855866765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ENVIRONMENTAL SCIENCE AND POLLUTION RESEARCH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2277868381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CURRENT PSYCHOLOGY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493208612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EUROPEAN JOURNAL OF TRANSPORT AND INFRASTRUCTURE RESEARCH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728675458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RESEARCH IN TRANSPORTATION BUSINESS AND MANAGEMENT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4055398397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TRANSPORTATION LETTERS-THE INTERNATIONAL JOURNAL OF TRANSPORTATION RESEARCH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021457490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TRANSPORT POLICY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2504837629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COGENT BUSINESS &amp; MANAGEMENT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845215500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COGENT ENGINEERING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074120187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BUSINESS STRATEGY AND DEVELOPMENT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868418928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INDUSTRIAL MANAGEMENT &amp; DATA SYSTEMS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967638681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WORLD ELECTRIC VEHICLE JOURNAL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3295661613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INNOVATIVE MARKETING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813752385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INTERNATIONAL JOURNAL OF NONPROFIT AND VOLUNTARY SECTOR MARKETING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>
                          <a:effectLst/>
                        </a:rPr>
                        <a:t>1</a:t>
                      </a:r>
                      <a:endParaRPr lang="en-US" sz="7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1229505062"/>
                  </a:ext>
                </a:extLst>
              </a:tr>
              <a:tr h="212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Total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kern="0" dirty="0">
                          <a:effectLst/>
                        </a:rPr>
                        <a:t>40</a:t>
                      </a:r>
                      <a:endParaRPr lang="en-US" sz="7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/>
                </a:tc>
                <a:extLst>
                  <a:ext uri="{0D108BD9-81ED-4DB2-BD59-A6C34878D82A}">
                    <a16:rowId xmlns:a16="http://schemas.microsoft.com/office/drawing/2014/main" val="4250198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B220A7-BF6A-010B-FBBF-61A11EFFC4A9}"/>
              </a:ext>
            </a:extLst>
          </p:cNvPr>
          <p:cNvSpPr txBox="1"/>
          <p:nvPr/>
        </p:nvSpPr>
        <p:spPr>
          <a:xfrm>
            <a:off x="2587510" y="1152740"/>
            <a:ext cx="20239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ea typeface="Calibri" panose="020F0502020204030204" pitchFamily="34" charset="0"/>
              </a:rPr>
              <a:t>Table 1. Summary of Journal</a:t>
            </a:r>
            <a:endParaRPr lang="en-US" sz="11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B2E953-AAB3-7786-02D4-631D01FDEFEC}"/>
              </a:ext>
            </a:extLst>
          </p:cNvPr>
          <p:cNvSpPr/>
          <p:nvPr/>
        </p:nvSpPr>
        <p:spPr>
          <a:xfrm>
            <a:off x="907822" y="1723545"/>
            <a:ext cx="5519292" cy="10130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0D63536-23D8-3B35-B545-72AA245536B3}"/>
              </a:ext>
            </a:extLst>
          </p:cNvPr>
          <p:cNvSpPr/>
          <p:nvPr/>
        </p:nvSpPr>
        <p:spPr>
          <a:xfrm rot="1115994">
            <a:off x="6680377" y="2227844"/>
            <a:ext cx="584365" cy="3651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BE3AC-DF4B-1E0B-61B5-01B940912A1F}"/>
              </a:ext>
            </a:extLst>
          </p:cNvPr>
          <p:cNvSpPr txBox="1"/>
          <p:nvPr/>
        </p:nvSpPr>
        <p:spPr>
          <a:xfrm>
            <a:off x="8629015" y="5039360"/>
            <a:ext cx="1344930" cy="383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a typeface="Calibri" panose="020F0502020204030204" pitchFamily="34" charset="0"/>
              </a:rPr>
              <a:t>Fig. 2 Top 5 Journals</a:t>
            </a:r>
          </a:p>
        </p:txBody>
      </p:sp>
    </p:spTree>
    <p:extLst>
      <p:ext uri="{BB962C8B-B14F-4D97-AF65-F5344CB8AC3E}">
        <p14:creationId xmlns:p14="http://schemas.microsoft.com/office/powerpoint/2010/main" val="405438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2463" y="253256"/>
            <a:ext cx="10370191" cy="1189820"/>
          </a:xfrm>
        </p:spPr>
        <p:txBody>
          <a:bodyPr/>
          <a:lstStyle/>
          <a:p>
            <a:r>
              <a:rPr lang="en-US" b="1" dirty="0"/>
              <a:t>Study inclusion and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B26B17-ACB6-5234-867D-EB57A702E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67970"/>
              </p:ext>
            </p:extLst>
          </p:nvPr>
        </p:nvGraphicFramePr>
        <p:xfrm>
          <a:off x="3054947" y="1138795"/>
          <a:ext cx="6082106" cy="418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FDA22D-34AE-F898-0D80-EF1320EC89A8}"/>
              </a:ext>
            </a:extLst>
          </p:cNvPr>
          <p:cNvSpPr txBox="1"/>
          <p:nvPr/>
        </p:nvSpPr>
        <p:spPr>
          <a:xfrm>
            <a:off x="3244636" y="5257476"/>
            <a:ext cx="5702727" cy="461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Fig. 3 Research year of articles in the systematic review</a:t>
            </a:r>
            <a:endParaRPr lang="en-US" sz="1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5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Nature of the theory, methodology and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A37803-8303-BEAB-2CA7-9EDC3F78C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04140"/>
              </p:ext>
            </p:extLst>
          </p:nvPr>
        </p:nvGraphicFramePr>
        <p:xfrm>
          <a:off x="654228" y="1945274"/>
          <a:ext cx="4716729" cy="406318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716729">
                  <a:extLst>
                    <a:ext uri="{9D8B030D-6E8A-4147-A177-3AD203B41FA5}">
                      <a16:colId xmlns:a16="http://schemas.microsoft.com/office/drawing/2014/main" val="365712266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Theory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14831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u="none" kern="100" dirty="0">
                          <a:solidFill>
                            <a:srgbClr val="C00000"/>
                          </a:solidFill>
                          <a:effectLst/>
                        </a:rPr>
                        <a:t>Theory of Planned Behavior (TPB)</a:t>
                      </a:r>
                      <a:endParaRPr lang="en-US" sz="1100" b="0" u="none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6002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Social network theory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9379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Innovation Diffusion Theory (IDT)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4479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Environmental concern theory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53258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Decomposed Theory of Planned Behavior (DTPB)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9544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Theory of Exploratory Factor Analysis (EFA)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68142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Theory of Necessary Conditions Analysis (NCA)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2582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Status Quo Bias(SQB) theory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64114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Value-belief-norm (VBN) theory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94976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Extended Theory of Planned Behavior (ETPB)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37679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C00000"/>
                          </a:solidFill>
                          <a:effectLst/>
                        </a:rPr>
                        <a:t>Norm Activation Model (NAM)</a:t>
                      </a:r>
                      <a:endParaRPr lang="en-US" sz="1100" b="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0034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Theory of Reasoned Action (TRA)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8351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Unified Theory of Acceptance and Use of Technology (UTAUT)</a:t>
                      </a:r>
                      <a:endParaRPr lang="en-US" sz="11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6593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754E0E-A35B-43AA-DC30-2448114D1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00656"/>
              </p:ext>
            </p:extLst>
          </p:nvPr>
        </p:nvGraphicFramePr>
        <p:xfrm>
          <a:off x="6096000" y="1409371"/>
          <a:ext cx="5622886" cy="45990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622886">
                  <a:extLst>
                    <a:ext uri="{9D8B030D-6E8A-4147-A177-3AD203B41FA5}">
                      <a16:colId xmlns:a16="http://schemas.microsoft.com/office/drawing/2014/main" val="4070686813"/>
                    </a:ext>
                  </a:extLst>
                </a:gridCol>
              </a:tblGrid>
              <a:tr h="267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Methodology</a:t>
                      </a:r>
                      <a:endParaRPr lang="en-US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52392499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Correlation analysis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306268428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rgbClr val="C00000"/>
                          </a:solidFill>
                          <a:effectLst/>
                        </a:rPr>
                        <a:t>Regression analysis</a:t>
                      </a:r>
                      <a:endParaRPr lang="en-US" sz="900" b="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473426549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A dual-factor model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3483802203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>
                          <a:effectLst/>
                        </a:rPr>
                        <a:t>A multivariate statistical procedure</a:t>
                      </a:r>
                      <a:endParaRPr lang="en-US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182499920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Semi-structured interviews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030571279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>
                          <a:effectLst/>
                        </a:rPr>
                        <a:t>Extended Technology Acceptance Model (TAM)</a:t>
                      </a:r>
                      <a:endParaRPr lang="en-US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57189092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Binary probit and ordered probit model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4074715055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Configurational perspective and the </a:t>
                      </a:r>
                      <a:r>
                        <a:rPr lang="en-US" sz="900" b="0" kern="100" dirty="0" err="1">
                          <a:effectLst/>
                        </a:rPr>
                        <a:t>fsQCA</a:t>
                      </a:r>
                      <a:r>
                        <a:rPr lang="en-US" sz="900" b="0" kern="100" dirty="0">
                          <a:effectLst/>
                        </a:rPr>
                        <a:t> (fuzzy-set qualitative comparative analysis) approach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3718883060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rgbClr val="C00000"/>
                          </a:solidFill>
                          <a:effectLst/>
                        </a:rPr>
                        <a:t>Factor analysis</a:t>
                      </a:r>
                      <a:endParaRPr lang="en-US" sz="900" b="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60586521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Machine learning techniques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890193146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>
                          <a:effectLst/>
                        </a:rPr>
                        <a:t>Maximum Likelihood Estimation method</a:t>
                      </a:r>
                      <a:endParaRPr lang="en-US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3773813754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rgbClr val="C00000"/>
                          </a:solidFill>
                          <a:effectLst/>
                        </a:rPr>
                        <a:t>Path analysis</a:t>
                      </a:r>
                      <a:endParaRPr lang="en-US" sz="900" b="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2811714218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Multinomial Logit (MNL) models and Moran’s I for spatial analysis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400263925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solidFill>
                            <a:srgbClr val="C00000"/>
                          </a:solidFill>
                          <a:effectLst/>
                        </a:rPr>
                        <a:t>Partial least squares (PLS) method</a:t>
                      </a:r>
                      <a:endParaRPr lang="en-US" sz="900" b="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031238887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Partial Least Squares Structural Equation Modeling (PLS-SEM)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491692131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Principal Component Analysis (PCA)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161422367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Structural equation model (SEM)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4271478077"/>
                  </a:ext>
                </a:extLst>
              </a:tr>
              <a:tr h="24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00" dirty="0">
                          <a:effectLst/>
                        </a:rPr>
                        <a:t>Confirmatory factor analysis (CFA)</a:t>
                      </a:r>
                      <a:endParaRPr lang="en-US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376" marR="54376" marT="0" marB="0" anchor="ctr"/>
                </a:tc>
                <a:extLst>
                  <a:ext uri="{0D108BD9-81ED-4DB2-BD59-A6C34878D82A}">
                    <a16:rowId xmlns:a16="http://schemas.microsoft.com/office/drawing/2014/main" val="195793309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7DEBE66-14FB-4C7C-9F9E-7979C5844903}"/>
              </a:ext>
            </a:extLst>
          </p:cNvPr>
          <p:cNvSpPr txBox="1"/>
          <p:nvPr/>
        </p:nvSpPr>
        <p:spPr>
          <a:xfrm>
            <a:off x="521840" y="1536251"/>
            <a:ext cx="4981504" cy="409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Table 2. Summary of Theory</a:t>
            </a:r>
            <a:endParaRPr lang="en-US" sz="11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9ACFFE-16BE-6646-E86C-5DD9ACF687F9}"/>
              </a:ext>
            </a:extLst>
          </p:cNvPr>
          <p:cNvSpPr txBox="1"/>
          <p:nvPr/>
        </p:nvSpPr>
        <p:spPr>
          <a:xfrm>
            <a:off x="7556555" y="1125490"/>
            <a:ext cx="27017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effectLst/>
                <a:ea typeface="Calibri" panose="020F0502020204030204" pitchFamily="34" charset="0"/>
              </a:rPr>
              <a:t>Table 3. Summary of Methodology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48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Nature of the theory, methodology and factors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F5860C-3197-5DB6-8980-1DAFA4A90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03499"/>
              </p:ext>
            </p:extLst>
          </p:nvPr>
        </p:nvGraphicFramePr>
        <p:xfrm>
          <a:off x="1675376" y="2170728"/>
          <a:ext cx="3037350" cy="3140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530">
                  <a:extLst>
                    <a:ext uri="{9D8B030D-6E8A-4147-A177-3AD203B41FA5}">
                      <a16:colId xmlns:a16="http://schemas.microsoft.com/office/drawing/2014/main" val="3876227014"/>
                    </a:ext>
                  </a:extLst>
                </a:gridCol>
                <a:gridCol w="1769820">
                  <a:extLst>
                    <a:ext uri="{9D8B030D-6E8A-4147-A177-3AD203B41FA5}">
                      <a16:colId xmlns:a16="http://schemas.microsoft.com/office/drawing/2014/main" val="2679698614"/>
                    </a:ext>
                  </a:extLst>
                </a:gridCol>
              </a:tblGrid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Country/City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Count of Article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176290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China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20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647180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India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6179122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Thailand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9132285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Pakistan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012656"/>
                  </a:ext>
                </a:extLst>
              </a:tr>
              <a:tr h="230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Malaysia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27702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Ghana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67218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Poland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172963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Turkey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490206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Brazil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9836691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Vietnam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854231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Bahrain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4318318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Indonesia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5617762"/>
                  </a:ext>
                </a:extLst>
              </a:tr>
              <a:tr h="223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>
                          <a:effectLst/>
                        </a:rPr>
                        <a:t>Total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effectLst/>
                        </a:rPr>
                        <a:t>40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74238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B470A0F-A558-2E34-1C0F-3F9352018A0C}"/>
              </a:ext>
            </a:extLst>
          </p:cNvPr>
          <p:cNvSpPr txBox="1"/>
          <p:nvPr/>
        </p:nvSpPr>
        <p:spPr>
          <a:xfrm>
            <a:off x="1755156" y="1851510"/>
            <a:ext cx="30373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</a:rPr>
              <a:t>Table 4. Geographic distribution of research</a:t>
            </a:r>
            <a:endParaRPr lang="en-US" sz="12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73032F4-6013-A252-FEDC-C77D5EE2F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66116"/>
              </p:ext>
            </p:extLst>
          </p:nvPr>
        </p:nvGraphicFramePr>
        <p:xfrm>
          <a:off x="5839323" y="1364297"/>
          <a:ext cx="4881245" cy="412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833398-1B3D-281C-7D16-C0E58EDC6802}"/>
              </a:ext>
            </a:extLst>
          </p:cNvPr>
          <p:cNvSpPr txBox="1"/>
          <p:nvPr/>
        </p:nvSpPr>
        <p:spPr>
          <a:xfrm>
            <a:off x="7370915" y="5355202"/>
            <a:ext cx="19407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ea typeface="Calibri" panose="020F0502020204030204" pitchFamily="34" charset="0"/>
              </a:rPr>
              <a:t>Fig. 4 Country/City covered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447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75DBA2-ADED-CF4E-E79B-2AE7869DA5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Result: Systematic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E0B77-706D-6889-1C2D-AFE4F39D5F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BADM504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50FC7-24C5-EF41-EA6A-A07FF8F26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BC062-B7A3-6DE8-6BF3-1440AD1C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28157"/>
              </p:ext>
            </p:extLst>
          </p:nvPr>
        </p:nvGraphicFramePr>
        <p:xfrm>
          <a:off x="836666" y="1675377"/>
          <a:ext cx="10370191" cy="4369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75589">
                  <a:extLst>
                    <a:ext uri="{9D8B030D-6E8A-4147-A177-3AD203B41FA5}">
                      <a16:colId xmlns:a16="http://schemas.microsoft.com/office/drawing/2014/main" val="180210940"/>
                    </a:ext>
                  </a:extLst>
                </a:gridCol>
                <a:gridCol w="8494602">
                  <a:extLst>
                    <a:ext uri="{9D8B030D-6E8A-4147-A177-3AD203B41FA5}">
                      <a16:colId xmlns:a16="http://schemas.microsoft.com/office/drawing/2014/main" val="961019239"/>
                    </a:ext>
                  </a:extLst>
                </a:gridCol>
              </a:tblGrid>
              <a:tr h="429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Category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Details</a:t>
                      </a:r>
                      <a:endParaRPr lang="en-US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extLst>
                  <a:ext uri="{0D108BD9-81ED-4DB2-BD59-A6C34878D82A}">
                    <a16:rowId xmlns:a16="http://schemas.microsoft.com/office/drawing/2014/main" val="183947486"/>
                  </a:ext>
                </a:extLst>
              </a:tr>
              <a:tr h="3939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Behavior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 anchor="ctr"/>
                </a:tc>
                <a:tc>
                  <a:txBody>
                    <a:bodyPr/>
                    <a:lstStyle/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Perceived value: </a:t>
                      </a:r>
                      <a:r>
                        <a:rPr lang="en-US" sz="1100" kern="100" dirty="0">
                          <a:effectLst/>
                        </a:rPr>
                        <a:t>This factor refers to the perceived benefits and advantages of using electric vehicles, such as cost savings, environmental friendliness, and technological advancements.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Attitude: </a:t>
                      </a:r>
                      <a:r>
                        <a:rPr lang="en-US" sz="1100" kern="100" dirty="0">
                          <a:effectLst/>
                        </a:rPr>
                        <a:t>The attitude of consumers towards electric vehicles, including their personal preferences, beliefs, and opinions about EVs, can influence their intention to adopt them.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Ascription of responsibility: </a:t>
                      </a:r>
                      <a:r>
                        <a:rPr lang="en-US" sz="1100" kern="100" dirty="0">
                          <a:effectLst/>
                        </a:rPr>
                        <a:t>This factor relates to consumers’ perception of their responsibility towards the environment and their willingness to contribute to sustainability by adopting electric vehicles.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Subjective norms:</a:t>
                      </a:r>
                      <a:r>
                        <a:rPr lang="en-US" sz="1100" kern="100" dirty="0">
                          <a:effectLst/>
                        </a:rPr>
                        <a:t> Subjective norms refer to the influence of social factors, such as family, friends, and society, on consumers’ intention to adopt electric vehicles. It includes the perceived social pressure and approval/disapproval from others.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Personal norms: </a:t>
                      </a:r>
                      <a:r>
                        <a:rPr lang="en-US" sz="1100" kern="100" dirty="0">
                          <a:effectLst/>
                        </a:rPr>
                        <a:t>Personal norms are the internalized beliefs and values of individuals regarding environmental responsibility and sustainability. These norms can influence consumers’ intention to adopt electric vehicles.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Perceived consumer effectiveness: </a:t>
                      </a:r>
                      <a:r>
                        <a:rPr lang="en-US" sz="1100" kern="100" dirty="0">
                          <a:effectLst/>
                        </a:rPr>
                        <a:t>This factor relates to consumers’ belief in their ability to make a positive impact on the environment by adopting electric vehicles. It includes their confidence in using EVs and their perception of their own effectiveness in reducing carbon emissions.</a:t>
                      </a:r>
                    </a:p>
                    <a:p>
                      <a:pPr marL="228600" marR="0" lvl="0" indent="-22860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100" b="1" kern="100" dirty="0">
                          <a:effectLst/>
                        </a:rPr>
                        <a:t>Awareness of consequences: </a:t>
                      </a:r>
                      <a:r>
                        <a:rPr lang="en-US" sz="1100" kern="100" dirty="0">
                          <a:effectLst/>
                        </a:rPr>
                        <a:t>Consumers’ awareness of the environmental consequences of using conventional vehicles versus electric vehicles can influence their intention to adopt EVs. This includes knowledge about the environmental benefits and impacts of EVs.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11" marR="33011" marT="0" marB="0"/>
                </a:tc>
                <a:extLst>
                  <a:ext uri="{0D108BD9-81ED-4DB2-BD59-A6C34878D82A}">
                    <a16:rowId xmlns:a16="http://schemas.microsoft.com/office/drawing/2014/main" val="3875801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3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3521</Words>
  <Application>Microsoft Office PowerPoint</Application>
  <PresentationFormat>Widescreen</PresentationFormat>
  <Paragraphs>269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 Systematic Review: Consumers’ Electric Vehicles Adoption in developing countries from 2018 to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Systematic Review: Consumers’ Electric Vehicles Adoption in developing countries from 2018 to 2022</dc:title>
  <dc:creator>Ye, Minyu</dc:creator>
  <cp:lastModifiedBy>Mahoney, Joseph T</cp:lastModifiedBy>
  <cp:revision>3</cp:revision>
  <dcterms:created xsi:type="dcterms:W3CDTF">2023-12-02T04:01:03Z</dcterms:created>
  <dcterms:modified xsi:type="dcterms:W3CDTF">2023-12-03T16:58:14Z</dcterms:modified>
</cp:coreProperties>
</file>